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35BCA-F1C7-42E3-97CA-3C777664CC09}" type="datetimeFigureOut">
              <a:rPr lang="nl-NL" smtClean="0"/>
              <a:t>17-1-2011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7CB7B-F43E-4E0D-BA39-8E7F0E59C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9035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9F9C3-9606-4B3E-9FD2-1E08EC1C5219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872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9F7D-43FC-461F-B630-EBDA9EB82066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50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FAAB-831E-4C06-8EDD-1D372E4F05F1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34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B22E-AF17-4A48-A13F-A9592EA6A122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48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B786-1563-4AFF-BBF7-832C4222DA16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9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F848-075D-49AF-B720-BE67FA1B0032}" type="datetime1">
              <a:rPr lang="nl-NL" smtClean="0"/>
              <a:t>17-1-2011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82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B3EF8-74D5-4E74-9CB3-E492952EEF62}" type="datetime1">
              <a:rPr lang="nl-NL" smtClean="0"/>
              <a:t>17-1-2011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37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DAE8-B4B9-4B66-BBB8-E12C7D828D83}" type="datetime1">
              <a:rPr lang="nl-NL" smtClean="0"/>
              <a:t>17-1-2011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72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E34C-0930-4733-A0EC-B490DEFBAB48}" type="datetime1">
              <a:rPr lang="nl-NL" smtClean="0"/>
              <a:t>17-1-2011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27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BC16-7B45-4171-A21D-7BDDEA6DDA67}" type="datetime1">
              <a:rPr lang="nl-NL" smtClean="0"/>
              <a:t>17-1-2011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7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4F243-2709-4731-BD16-6118BADA758B}" type="datetime1">
              <a:rPr lang="nl-NL" smtClean="0"/>
              <a:t>17-1-2011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76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58ADA-6C2C-4E8A-A59E-6AFA5D37B7D5}" type="datetime1">
              <a:rPr lang="nl-NL" smtClean="0"/>
              <a:t>17-1-2011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691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TextBox 4"/>
          <p:cNvSpPr txBox="1"/>
          <p:nvPr/>
        </p:nvSpPr>
        <p:spPr>
          <a:xfrm>
            <a:off x="3018905" y="50190"/>
            <a:ext cx="505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5 - § 7 – De </a:t>
            </a:r>
            <a:r>
              <a:rPr lang="en-US" dirty="0" err="1" smtClean="0">
                <a:latin typeface="Book Antiqua" pitchFamily="18" charset="0"/>
              </a:rPr>
              <a:t>toekomst</a:t>
            </a:r>
            <a:r>
              <a:rPr lang="en-US" dirty="0" smtClean="0">
                <a:latin typeface="Book Antiqua" pitchFamily="18" charset="0"/>
              </a:rPr>
              <a:t> van de </a:t>
            </a:r>
            <a:r>
              <a:rPr lang="en-US" dirty="0" err="1" smtClean="0">
                <a:latin typeface="Book Antiqua" pitchFamily="18" charset="0"/>
              </a:rPr>
              <a:t>verzorgingsstaat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8170427" y="44624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5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0" y="692696"/>
            <a:ext cx="845500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ym typeface="Wingdings" pitchFamily="2" charset="2"/>
              </a:rPr>
              <a:t>Probleem: de verzorgingsstaat </a:t>
            </a:r>
            <a:r>
              <a:rPr lang="nl-NL" dirty="0" smtClean="0">
                <a:sym typeface="Wingdings" pitchFamily="2" charset="2"/>
              </a:rPr>
              <a:t>wordt </a:t>
            </a:r>
            <a:r>
              <a:rPr lang="nl-NL" dirty="0" smtClean="0">
                <a:sym typeface="Wingdings" pitchFamily="2" charset="2"/>
              </a:rPr>
              <a:t>onbeheersbaar en onbetaalbaar</a:t>
            </a:r>
          </a:p>
          <a:p>
            <a:endParaRPr lang="nl-NL" dirty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Vraagstelling: wanneer moeten mensen voor hun eigen financiële problemen zorgen, en</a:t>
            </a:r>
          </a:p>
          <a:p>
            <a:r>
              <a:rPr lang="nl-NL" dirty="0" smtClean="0">
                <a:sym typeface="Wingdings" pitchFamily="2" charset="2"/>
              </a:rPr>
              <a:t>Wanneer hebben zij recht op hulp of een uitkering?</a:t>
            </a:r>
          </a:p>
          <a:p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Algemeen: hoe moet de toekomst van de verzorgingsstaat er uitzien?</a:t>
            </a:r>
          </a:p>
          <a:p>
            <a:endParaRPr lang="nl-NL" dirty="0">
              <a:sym typeface="Wingdings" pitchFamily="2" charset="2"/>
            </a:endParaRPr>
          </a:p>
          <a:p>
            <a:pPr marL="285750" indent="-285750">
              <a:buFontTx/>
              <a:buChar char="-"/>
            </a:pPr>
            <a:r>
              <a:rPr lang="nl-NL" dirty="0" smtClean="0">
                <a:sym typeface="Wingdings" pitchFamily="2" charset="2"/>
              </a:rPr>
              <a:t>Positieve gevolgen van de overheidsmaatregelen:</a:t>
            </a:r>
          </a:p>
          <a:p>
            <a:pPr marL="742950" lvl="1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Het aantal werkende mensen is gestegen</a:t>
            </a:r>
          </a:p>
          <a:p>
            <a:pPr marL="742950" lvl="1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Het aantal arbeidsongeschikten is afgenomen</a:t>
            </a:r>
          </a:p>
          <a:p>
            <a:pPr marL="742950" lvl="1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De fraude en het oneigenlijk gebruik van uitkeringen is teruggedrongen</a:t>
            </a:r>
          </a:p>
          <a:p>
            <a:pPr marL="742950" lvl="1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Het ziekteverzuim is gedaald</a:t>
            </a:r>
          </a:p>
          <a:p>
            <a:pPr lvl="1"/>
            <a:endParaRPr lang="nl-NL" dirty="0">
              <a:sym typeface="Wingdings" pitchFamily="2" charset="2"/>
            </a:endParaRPr>
          </a:p>
          <a:p>
            <a:pPr marL="285750" lvl="1" indent="-285750">
              <a:buFontTx/>
              <a:buChar char="-"/>
            </a:pPr>
            <a:r>
              <a:rPr lang="nl-NL" dirty="0" smtClean="0">
                <a:sym typeface="Wingdings" pitchFamily="2" charset="2"/>
              </a:rPr>
              <a:t>Negatieve gevolgen van de overheidsmaatregelen</a:t>
            </a:r>
          </a:p>
          <a:p>
            <a:pPr marL="742950" lvl="2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Verminderde koopkracht</a:t>
            </a:r>
          </a:p>
          <a:p>
            <a:pPr marL="1200150" lvl="3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Er leven meer mensen onder de armoedegrens</a:t>
            </a:r>
          </a:p>
          <a:p>
            <a:pPr marL="733425" lvl="3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Zwakkere gezondheid</a:t>
            </a:r>
          </a:p>
          <a:p>
            <a:pPr marL="904875" lvl="4"/>
            <a:r>
              <a:rPr lang="nl-NL" dirty="0" smtClean="0">
                <a:sym typeface="Wingdings" pitchFamily="2" charset="2"/>
              </a:rPr>
              <a:t> Minder kans op een baan</a:t>
            </a:r>
          </a:p>
          <a:p>
            <a:pPr marL="733425" lvl="3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Bijstandsuitkering en passende arbeid</a:t>
            </a:r>
          </a:p>
          <a:p>
            <a:pPr marL="904875" lvl="4"/>
            <a:r>
              <a:rPr lang="nl-NL" dirty="0" smtClean="0">
                <a:sym typeface="Wingdings" pitchFamily="2" charset="2"/>
              </a:rPr>
              <a:t> Vb.: hoogopgeleide asielzoekers zijn hier met name de dupe van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208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34714" y="1970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017317" y="202590"/>
            <a:ext cx="505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5 - § 7 – De </a:t>
            </a:r>
            <a:r>
              <a:rPr lang="en-US" dirty="0" err="1" smtClean="0">
                <a:latin typeface="Book Antiqua" pitchFamily="18" charset="0"/>
              </a:rPr>
              <a:t>toekomst</a:t>
            </a:r>
            <a:r>
              <a:rPr lang="en-US" dirty="0" smtClean="0">
                <a:latin typeface="Book Antiqua" pitchFamily="18" charset="0"/>
              </a:rPr>
              <a:t> van de </a:t>
            </a:r>
            <a:r>
              <a:rPr lang="en-US" dirty="0" err="1" smtClean="0">
                <a:latin typeface="Book Antiqua" pitchFamily="18" charset="0"/>
              </a:rPr>
              <a:t>verzorgingsstaat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8168839" y="197024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6" name="Straight Connector 8"/>
          <p:cNvCxnSpPr/>
          <p:nvPr/>
        </p:nvCxnSpPr>
        <p:spPr>
          <a:xfrm>
            <a:off x="-1588" y="6290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-1588" y="845096"/>
            <a:ext cx="882786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4" indent="-285750" defTabSz="180975">
              <a:buFontTx/>
              <a:buChar char="-"/>
            </a:pPr>
            <a:r>
              <a:rPr lang="nl-NL" dirty="0" smtClean="0">
                <a:sym typeface="Wingdings" pitchFamily="2" charset="2"/>
              </a:rPr>
              <a:t>Negatieve </a:t>
            </a:r>
            <a:r>
              <a:rPr lang="nl-NL" dirty="0">
                <a:sym typeface="Wingdings" pitchFamily="2" charset="2"/>
              </a:rPr>
              <a:t>gevolgen van de </a:t>
            </a:r>
            <a:r>
              <a:rPr lang="nl-NL" dirty="0" smtClean="0">
                <a:sym typeface="Wingdings" pitchFamily="2" charset="2"/>
              </a:rPr>
              <a:t>overheidsmaatregelen</a:t>
            </a:r>
          </a:p>
          <a:p>
            <a:pPr marL="733425" lvl="3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Strengere herkeuringen </a:t>
            </a:r>
          </a:p>
          <a:p>
            <a:pPr marL="1190625" lvl="4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Veel arbeidsongeschikten verloren hun gunstige AOW-uitkering en verdwenen</a:t>
            </a:r>
          </a:p>
          <a:p>
            <a:pPr marL="904875" lvl="4"/>
            <a:r>
              <a:rPr lang="nl-NL" dirty="0" smtClean="0">
                <a:sym typeface="Wingdings" pitchFamily="2" charset="2"/>
              </a:rPr>
              <a:t>in de bijstand zonder een goed toekomstperspectief vanwege hun verleden</a:t>
            </a:r>
          </a:p>
          <a:p>
            <a:pPr marL="733425" lvl="3" indent="-285750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afname </a:t>
            </a:r>
            <a:r>
              <a:rPr lang="nl-NL" dirty="0">
                <a:sym typeface="Wingdings" pitchFamily="2" charset="2"/>
              </a:rPr>
              <a:t>van de kwaliteit van de </a:t>
            </a:r>
            <a:r>
              <a:rPr lang="nl-NL" dirty="0" smtClean="0">
                <a:sym typeface="Wingdings" pitchFamily="2" charset="2"/>
              </a:rPr>
              <a:t>zorg</a:t>
            </a:r>
          </a:p>
          <a:p>
            <a:pPr marL="1190625" lvl="4" indent="-285750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Door tekort aan personeel in verzorgingstehuizen werden zogenaamde pyjama-</a:t>
            </a:r>
          </a:p>
          <a:p>
            <a:pPr marL="904875" lvl="4"/>
            <a:r>
              <a:rPr lang="nl-NL" dirty="0" smtClean="0">
                <a:sym typeface="Wingdings" pitchFamily="2" charset="2"/>
              </a:rPr>
              <a:t>dagen ingevoerd</a:t>
            </a:r>
          </a:p>
          <a:p>
            <a:pPr marL="0" lvl="4" defTabSz="180975"/>
            <a:endParaRPr lang="nl-NL" dirty="0">
              <a:sym typeface="Wingdings" pitchFamily="2" charset="2"/>
            </a:endParaRPr>
          </a:p>
        </p:txBody>
      </p:sp>
      <p:sp>
        <p:nvSpPr>
          <p:cNvPr id="8" name="Tijdelijke aanduiding voor dianummer 6"/>
          <p:cNvSpPr txBox="1">
            <a:spLocks/>
          </p:cNvSpPr>
          <p:nvPr/>
        </p:nvSpPr>
        <p:spPr>
          <a:xfrm>
            <a:off x="6551612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26E807-AA8A-4F29-A7E8-03970520CC6D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1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3</a:t>
            </a:fld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0" y="954008"/>
            <a:ext cx="91085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4" indent="-285750" defTabSz="180975">
              <a:buFontTx/>
              <a:buChar char="-"/>
            </a:pPr>
            <a:r>
              <a:rPr lang="nl-NL" dirty="0" smtClean="0">
                <a:sym typeface="Wingdings" pitchFamily="2" charset="2"/>
              </a:rPr>
              <a:t>Momenteel </a:t>
            </a:r>
            <a:r>
              <a:rPr lang="nl-NL" dirty="0">
                <a:sym typeface="Wingdings" pitchFamily="2" charset="2"/>
              </a:rPr>
              <a:t>leeft de voor het eerst de verwachting dat de toekomstige generatie minder </a:t>
            </a:r>
            <a:r>
              <a:rPr lang="nl-NL" dirty="0" smtClean="0">
                <a:sym typeface="Wingdings" pitchFamily="2" charset="2"/>
              </a:rPr>
              <a:t>geld</a:t>
            </a:r>
          </a:p>
          <a:p>
            <a:pPr marL="0" lvl="4" defTabSz="180975"/>
            <a:r>
              <a:rPr lang="nl-NL" dirty="0" smtClean="0">
                <a:sym typeface="Wingdings" pitchFamily="2" charset="2"/>
              </a:rPr>
              <a:t>zal </a:t>
            </a:r>
            <a:r>
              <a:rPr lang="nl-NL" dirty="0">
                <a:sym typeface="Wingdings" pitchFamily="2" charset="2"/>
              </a:rPr>
              <a:t>hebben dan de huidige </a:t>
            </a:r>
            <a:r>
              <a:rPr lang="nl-NL" dirty="0" smtClean="0">
                <a:sym typeface="Wingdings" pitchFamily="2" charset="2"/>
              </a:rPr>
              <a:t>generaties</a:t>
            </a:r>
          </a:p>
          <a:p>
            <a:pPr marL="285750" lvl="4" indent="-285750" defTabSz="180975">
              <a:buFontTx/>
              <a:buChar char="-"/>
            </a:pPr>
            <a:r>
              <a:rPr lang="nl-NL" dirty="0" smtClean="0">
                <a:sym typeface="Wingdings" pitchFamily="2" charset="2"/>
              </a:rPr>
              <a:t>Pessimisten: de verzorgingsstaat wordt onbetaalbaar door de vergrijzing</a:t>
            </a:r>
          </a:p>
          <a:p>
            <a:pPr marL="285750" lvl="4" indent="-285750" defTabSz="180975">
              <a:buFontTx/>
              <a:buChar char="-"/>
            </a:pPr>
            <a:r>
              <a:rPr lang="nl-NL" dirty="0" smtClean="0">
                <a:sym typeface="Wingdings" pitchFamily="2" charset="2"/>
              </a:rPr>
              <a:t>Optimisten: het valt allemaal wel mee. Mensen zijn goed verzekerd door pensioenen e.d.</a:t>
            </a:r>
          </a:p>
          <a:p>
            <a:pPr marL="285750" lvl="4" indent="-285750" defTabSz="180975">
              <a:buFontTx/>
              <a:buChar char="-"/>
            </a:pPr>
            <a:endParaRPr lang="nl-NL" dirty="0">
              <a:sym typeface="Wingdings" pitchFamily="2" charset="2"/>
            </a:endParaRPr>
          </a:p>
          <a:p>
            <a:pPr marL="0" lvl="4" defTabSz="180975"/>
            <a:r>
              <a:rPr lang="nl-NL" b="1" dirty="0" smtClean="0">
                <a:sym typeface="Wingdings" pitchFamily="2" charset="2"/>
              </a:rPr>
              <a:t>De Politiek:</a:t>
            </a:r>
          </a:p>
          <a:p>
            <a:pPr marL="0" lvl="4" defTabSz="180975"/>
            <a:endParaRPr lang="nl-NL" dirty="0">
              <a:sym typeface="Wingdings" pitchFamily="2" charset="2"/>
            </a:endParaRPr>
          </a:p>
          <a:p>
            <a:pPr marL="285750" lvl="4" indent="-285750" defTabSz="180975">
              <a:buFontTx/>
              <a:buChar char="-"/>
            </a:pPr>
            <a:r>
              <a:rPr lang="nl-NL" dirty="0" smtClean="0">
                <a:sym typeface="Wingdings" pitchFamily="2" charset="2"/>
              </a:rPr>
              <a:t>VVD</a:t>
            </a:r>
          </a:p>
          <a:p>
            <a:pPr marL="742950" lvl="5" indent="-285750" defTabSz="180975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Afschaffen minimumloon</a:t>
            </a:r>
          </a:p>
          <a:p>
            <a:pPr marL="742950" lvl="5" indent="-285750" defTabSz="180975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Invoeren van een soort minimumstelsel. Voor de rest moeten mensen zichzelf verzekeren</a:t>
            </a:r>
          </a:p>
          <a:p>
            <a:pPr marL="742950" lvl="5" indent="-285750" defTabSz="180975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Kleinere rol voor de overheid</a:t>
            </a:r>
          </a:p>
          <a:p>
            <a:pPr marL="742950" lvl="5" indent="-285750" defTabSz="180975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Marktwerking</a:t>
            </a:r>
          </a:p>
          <a:p>
            <a:pPr marL="742950" lvl="5" indent="-285750" defTabSz="180975">
              <a:buFont typeface="Wingdings"/>
              <a:buChar char="Ä"/>
            </a:pPr>
            <a:endParaRPr lang="nl-NL" dirty="0">
              <a:sym typeface="Wingdings" pitchFamily="2" charset="2"/>
            </a:endParaRPr>
          </a:p>
          <a:p>
            <a:pPr marL="285750" lvl="5" indent="-285750" defTabSz="180975">
              <a:buFontTx/>
              <a:buChar char="-"/>
            </a:pPr>
            <a:r>
              <a:rPr lang="nl-NL" dirty="0" smtClean="0">
                <a:sym typeface="Wingdings" pitchFamily="2" charset="2"/>
              </a:rPr>
              <a:t>CDA</a:t>
            </a:r>
          </a:p>
          <a:p>
            <a:pPr marL="742950" lvl="6" indent="-285750" defTabSz="180975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Kleinere rol voor de overheid</a:t>
            </a:r>
          </a:p>
          <a:p>
            <a:pPr marL="1200150" lvl="7" indent="-285750" defTabSz="180975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Overheid grijpt alleen in als mensen het zelf hun problemen niet meer kunnen oplossen</a:t>
            </a:r>
          </a:p>
          <a:p>
            <a:pPr marL="742950" lvl="6" indent="-285750" defTabSz="180975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Verzorgingsstaat moet worden omgevormd naar een zorgzame samenleving</a:t>
            </a:r>
          </a:p>
          <a:p>
            <a:pPr marL="1200150" lvl="7" indent="-285750" defTabSz="180975">
              <a:buFont typeface="Arial" charset="0"/>
              <a:buChar char="•"/>
            </a:pPr>
            <a:r>
              <a:rPr lang="nl-NL" dirty="0" smtClean="0">
                <a:sym typeface="Wingdings" pitchFamily="2" charset="2"/>
              </a:rPr>
              <a:t>Mantelzorg</a:t>
            </a:r>
          </a:p>
          <a:p>
            <a:pPr marL="914400" lvl="7" defTabSz="180975"/>
            <a:endParaRPr lang="nl-NL" dirty="0" smtClean="0"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8905" y="50190"/>
            <a:ext cx="505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5 - § 7 – De </a:t>
            </a:r>
            <a:r>
              <a:rPr lang="en-US" dirty="0" err="1" smtClean="0">
                <a:latin typeface="Book Antiqua" pitchFamily="18" charset="0"/>
              </a:rPr>
              <a:t>toekomst</a:t>
            </a:r>
            <a:r>
              <a:rPr lang="en-US" dirty="0" smtClean="0">
                <a:latin typeface="Book Antiqua" pitchFamily="18" charset="0"/>
              </a:rPr>
              <a:t> van de </a:t>
            </a:r>
            <a:r>
              <a:rPr lang="en-US" dirty="0" err="1" smtClean="0">
                <a:latin typeface="Book Antiqua" pitchFamily="18" charset="0"/>
              </a:rPr>
              <a:t>verzorgingsstaat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170427" y="44624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7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88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4</a:t>
            </a:fld>
            <a:endParaRPr lang="nl-NL"/>
          </a:p>
        </p:txBody>
      </p:sp>
      <p:sp>
        <p:nvSpPr>
          <p:cNvPr id="3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018905" y="50190"/>
            <a:ext cx="505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5 - § 7 – De </a:t>
            </a:r>
            <a:r>
              <a:rPr lang="en-US" dirty="0" err="1" smtClean="0">
                <a:latin typeface="Book Antiqua" pitchFamily="18" charset="0"/>
              </a:rPr>
              <a:t>toekomst</a:t>
            </a:r>
            <a:r>
              <a:rPr lang="en-US" dirty="0" smtClean="0">
                <a:latin typeface="Book Antiqua" pitchFamily="18" charset="0"/>
              </a:rPr>
              <a:t> van de </a:t>
            </a:r>
            <a:r>
              <a:rPr lang="en-US" dirty="0" err="1" smtClean="0">
                <a:latin typeface="Book Antiqua" pitchFamily="18" charset="0"/>
              </a:rPr>
              <a:t>verzorgingsstaat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8170427" y="44624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6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0" y="954008"/>
            <a:ext cx="91085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7" indent="-285750" defTabSz="180975">
              <a:buFontTx/>
              <a:buChar char="-"/>
            </a:pPr>
            <a:r>
              <a:rPr lang="nl-NL" dirty="0" smtClean="0">
                <a:sym typeface="Wingdings" pitchFamily="2" charset="2"/>
              </a:rPr>
              <a:t>PVDA/SP</a:t>
            </a:r>
          </a:p>
          <a:p>
            <a:pPr marL="742950" lvl="8" indent="-285750" defTabSz="180975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Mensen niet straffen voor het aanvragen van een uitkering</a:t>
            </a:r>
          </a:p>
          <a:p>
            <a:pPr marL="742950" lvl="8" indent="-285750" defTabSz="180975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Uitbreiding van de werkgelegenheid</a:t>
            </a:r>
          </a:p>
          <a:p>
            <a:pPr marL="457200" lvl="8" defTabSz="180975"/>
            <a:r>
              <a:rPr lang="nl-NL" dirty="0">
                <a:sym typeface="Wingdings" pitchFamily="2" charset="2"/>
              </a:rPr>
              <a:t>	</a:t>
            </a:r>
            <a:r>
              <a:rPr lang="nl-NL" dirty="0" smtClean="0">
                <a:sym typeface="Wingdings" pitchFamily="2" charset="2"/>
              </a:rPr>
              <a:t>	 Vb.: gesubsidieerde overheidsbanen</a:t>
            </a:r>
          </a:p>
          <a:p>
            <a:pPr marL="742950" lvl="8" indent="-285750" defTabSz="180975">
              <a:buFont typeface="Wingdings"/>
              <a:buChar char="Ä"/>
            </a:pPr>
            <a:r>
              <a:rPr lang="nl-NL" dirty="0" smtClean="0">
                <a:sym typeface="Wingdings" pitchFamily="2" charset="2"/>
              </a:rPr>
              <a:t>Rijkere gepensioneerden laten meebetalen aan de AOW</a:t>
            </a:r>
            <a:endParaRPr lang="nl-NL" dirty="0">
              <a:sym typeface="Wingdings" pitchFamily="2" charset="2"/>
            </a:endParaRPr>
          </a:p>
          <a:p>
            <a:pPr marL="742950" lvl="8" indent="-285750" defTabSz="180975">
              <a:buFont typeface="Wingdings"/>
              <a:buChar char="Ä"/>
            </a:pPr>
            <a:endParaRPr lang="nl-NL" dirty="0" smtClean="0">
              <a:sym typeface="Wingdings" pitchFamily="2" charset="2"/>
            </a:endParaRPr>
          </a:p>
          <a:p>
            <a:pPr marL="742950" lvl="8" indent="-285750" defTabSz="180975">
              <a:buFont typeface="Wingdings"/>
              <a:buChar char="Ä"/>
            </a:pPr>
            <a:endParaRPr lang="nl-NL" dirty="0">
              <a:sym typeface="Wingdings" pitchFamily="2" charset="2"/>
            </a:endParaRPr>
          </a:p>
          <a:p>
            <a:pPr marL="0" lvl="8" defTabSz="180975">
              <a:tabLst>
                <a:tab pos="85725" algn="l"/>
              </a:tabLst>
            </a:pPr>
            <a:r>
              <a:rPr lang="nl-NL" b="1" dirty="0" smtClean="0">
                <a:sym typeface="Wingdings" pitchFamily="2" charset="2"/>
              </a:rPr>
              <a:t>De toekomst</a:t>
            </a:r>
            <a:endParaRPr lang="nl-NL" dirty="0" smtClean="0">
              <a:sym typeface="Wingdings" pitchFamily="2" charset="2"/>
            </a:endParaRPr>
          </a:p>
          <a:p>
            <a:pPr marL="0" lvl="8" defTabSz="180975">
              <a:tabLst>
                <a:tab pos="85725" algn="l"/>
              </a:tabLst>
            </a:pPr>
            <a:endParaRPr lang="nl-NL" b="1" dirty="0" smtClean="0">
              <a:sym typeface="Wingdings" pitchFamily="2" charset="2"/>
            </a:endParaRPr>
          </a:p>
          <a:p>
            <a:pPr marL="285750" lvl="8" indent="-285750" defTabSz="180975">
              <a:buFontTx/>
              <a:buChar char="-"/>
              <a:tabLst>
                <a:tab pos="85725" algn="l"/>
              </a:tabLst>
            </a:pPr>
            <a:r>
              <a:rPr lang="nl-NL" dirty="0" smtClean="0">
                <a:sym typeface="Wingdings" pitchFamily="2" charset="2"/>
              </a:rPr>
              <a:t>Verhoging van de AOW-leeftijd naar 67</a:t>
            </a:r>
          </a:p>
          <a:p>
            <a:pPr marL="0" lvl="8" defTabSz="180975">
              <a:tabLst>
                <a:tab pos="85725" algn="l"/>
              </a:tabLst>
            </a:pPr>
            <a:r>
              <a:rPr lang="nl-NL" dirty="0">
                <a:sym typeface="Wingdings" pitchFamily="2" charset="2"/>
              </a:rPr>
              <a:t>	</a:t>
            </a:r>
            <a:r>
              <a:rPr lang="nl-NL" dirty="0" smtClean="0">
                <a:sym typeface="Wingdings" pitchFamily="2" charset="2"/>
              </a:rPr>
              <a:t>		</a:t>
            </a:r>
            <a:r>
              <a:rPr lang="nl-NL" dirty="0" smtClean="0">
                <a:sym typeface="Wingdings"/>
              </a:rPr>
              <a:t> Sommige financiële experts voorspellen zelfs een verhoging naar 70 jaar op korte termijn</a:t>
            </a:r>
          </a:p>
          <a:p>
            <a:pPr marL="0" lvl="8" defTabSz="180975">
              <a:tabLst>
                <a:tab pos="85725" algn="l"/>
              </a:tabLst>
            </a:pPr>
            <a:endParaRPr lang="nl-NL" dirty="0">
              <a:sym typeface="Wingdings"/>
            </a:endParaRPr>
          </a:p>
          <a:p>
            <a:pPr marL="285750" lvl="8" indent="-285750" defTabSz="180975">
              <a:buFontTx/>
              <a:buChar char="-"/>
              <a:tabLst>
                <a:tab pos="85725" algn="l"/>
              </a:tabLst>
            </a:pPr>
            <a:r>
              <a:rPr lang="nl-NL" dirty="0" smtClean="0">
                <a:sym typeface="Wingdings" pitchFamily="2" charset="2"/>
              </a:rPr>
              <a:t>Afschaffen hypotheekrenteaftrek</a:t>
            </a:r>
          </a:p>
          <a:p>
            <a:pPr marL="0" lvl="8" defTabSz="180975">
              <a:tabLst>
                <a:tab pos="85725" algn="l"/>
              </a:tabLst>
            </a:pPr>
            <a:r>
              <a:rPr lang="nl-NL" dirty="0">
                <a:sym typeface="Wingdings" pitchFamily="2" charset="2"/>
              </a:rPr>
              <a:t>	</a:t>
            </a:r>
            <a:r>
              <a:rPr lang="nl-NL" dirty="0" smtClean="0">
                <a:sym typeface="Wingdings" pitchFamily="2" charset="2"/>
              </a:rPr>
              <a:t>		</a:t>
            </a:r>
            <a:r>
              <a:rPr lang="nl-NL" dirty="0" smtClean="0">
                <a:sym typeface="Wingdings"/>
              </a:rPr>
              <a:t> Binnen nu en 4 jaar moet er een begin worden gemaakt met de afschaffing van de 								  hypotheekrenteaftrek</a:t>
            </a:r>
          </a:p>
          <a:p>
            <a:pPr marL="0" lvl="8" defTabSz="180975">
              <a:tabLst>
                <a:tab pos="85725" algn="l"/>
              </a:tabLst>
            </a:pPr>
            <a:endParaRPr lang="nl-NL" dirty="0" smtClean="0">
              <a:sym typeface="Wingdings" pitchFamily="2" charset="2"/>
            </a:endParaRPr>
          </a:p>
          <a:p>
            <a:pPr marL="285750" lvl="8" indent="-285750" defTabSz="180975">
              <a:buFontTx/>
              <a:buChar char="-"/>
              <a:tabLst>
                <a:tab pos="85725" algn="l"/>
              </a:tabLst>
            </a:pPr>
            <a:r>
              <a:rPr lang="nl-NL" dirty="0" smtClean="0">
                <a:sym typeface="Wingdings" pitchFamily="2" charset="2"/>
              </a:rPr>
              <a:t>Euro</a:t>
            </a:r>
          </a:p>
          <a:p>
            <a:pPr marL="0" lvl="8" defTabSz="180975">
              <a:tabLst>
                <a:tab pos="85725" algn="l"/>
              </a:tabLst>
            </a:pPr>
            <a:r>
              <a:rPr lang="nl-NL" dirty="0">
                <a:sym typeface="Wingdings" pitchFamily="2" charset="2"/>
              </a:rPr>
              <a:t>	</a:t>
            </a:r>
            <a:r>
              <a:rPr lang="nl-NL" dirty="0" smtClean="0">
                <a:sym typeface="Wingdings" pitchFamily="2" charset="2"/>
              </a:rPr>
              <a:t>		</a:t>
            </a:r>
            <a:r>
              <a:rPr lang="nl-NL" dirty="0" smtClean="0">
                <a:sym typeface="Wingdings"/>
              </a:rPr>
              <a:t> De rijke landen, waaronder Nederland, draaien op voor de tekorten van andere landen</a:t>
            </a:r>
          </a:p>
          <a:p>
            <a:pPr marL="628650" lvl="8" indent="180975" defTabSz="180975">
              <a:buFont typeface="Arial" charset="0"/>
              <a:buChar char="•"/>
              <a:tabLst>
                <a:tab pos="85725" algn="l"/>
              </a:tabLst>
            </a:pPr>
            <a:r>
              <a:rPr lang="nl-NL" dirty="0" smtClean="0">
                <a:sym typeface="Wingdings"/>
              </a:rPr>
              <a:t>Vb.: Griekenland, Ierland, en dergelijke landen</a:t>
            </a:r>
          </a:p>
          <a:p>
            <a:pPr marL="0" lvl="8" defTabSz="180975">
              <a:tabLst>
                <a:tab pos="85725" algn="l"/>
              </a:tabLst>
            </a:pPr>
            <a:endParaRPr lang="nl-NL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0632512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336</Words>
  <Application>Microsoft Office PowerPoint</Application>
  <PresentationFormat>Diavoorstelling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</dc:creator>
  <cp:lastModifiedBy>MafS</cp:lastModifiedBy>
  <cp:revision>27</cp:revision>
  <dcterms:created xsi:type="dcterms:W3CDTF">2010-09-13T06:23:05Z</dcterms:created>
  <dcterms:modified xsi:type="dcterms:W3CDTF">2011-01-17T15:15:22Z</dcterms:modified>
</cp:coreProperties>
</file>